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4" name="Google Shape;4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 txBox="1"/>
          <p:nvPr>
            <p:ph idx="10" type="dt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" name="Google Shape;6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" name="Google Shape;7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1" type="ft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n"/>
          <p:cNvSpPr txBox="1"/>
          <p:nvPr>
            <p:ph idx="4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8" name="Google Shape;348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49" name="Google Shape;349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  only" type="objOnly">
  <p:cSld name="OBJECT_ONL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Relationship Id="rId4" Type="http://schemas.openxmlformats.org/officeDocument/2006/relationships/image" Target="../media/image1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Relationship Id="rId4" Type="http://schemas.openxmlformats.org/officeDocument/2006/relationships/image" Target="../media/image1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jpg"/><Relationship Id="rId4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jpg"/><Relationship Id="rId4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6.jpg"/><Relationship Id="rId5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08/10/2022</a:t>
            </a:r>
            <a:endParaRPr/>
          </a:p>
        </p:txBody>
      </p:sp>
      <p:sp>
        <p:nvSpPr>
          <p:cNvPr id="40" name="Google Shape;40;p6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Swift Meeting</a:t>
            </a:r>
            <a:endParaRPr/>
          </a:p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42" name="Google Shape;42;p6"/>
          <p:cNvSpPr txBox="1"/>
          <p:nvPr>
            <p:ph idx="4294967295" type="body"/>
          </p:nvPr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6"/>
          <p:cNvSpPr txBox="1"/>
          <p:nvPr>
            <p:ph idx="4294967295" type="title"/>
          </p:nvPr>
        </p:nvSpPr>
        <p:spPr>
          <a:xfrm>
            <a:off x="533400" y="304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10000"/>
                </a:solidFill>
                <a:latin typeface="Arial"/>
                <a:ea typeface="Arial"/>
                <a:cs typeface="Arial"/>
                <a:sym typeface="Arial"/>
              </a:rPr>
              <a:t>THE ROAD TO THE INTERNET</a:t>
            </a:r>
            <a:endParaRPr/>
          </a:p>
        </p:txBody>
      </p:sp>
      <p:sp>
        <p:nvSpPr>
          <p:cNvPr id="44" name="Google Shape;44;p6"/>
          <p:cNvSpPr txBox="1"/>
          <p:nvPr>
            <p:ph idx="4294967295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Birth of the American Meteorological Society AERA program </a:t>
            </a:r>
            <a:endParaRPr/>
          </a:p>
          <a:p>
            <a:pPr indent="-342900" lvl="0" marL="34290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(Atmospheric Education Resource Agent)</a:t>
            </a:r>
            <a:endParaRPr/>
          </a:p>
          <a:p>
            <a:pPr indent="-342900" lvl="0" marL="34290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Introducing a Web based Instructional Model for  Middle and High School teachers of Earth Sciences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08/10/2022</a:t>
            </a:r>
            <a:endParaRPr/>
          </a:p>
        </p:txBody>
      </p:sp>
      <p:sp>
        <p:nvSpPr>
          <p:cNvPr id="124" name="Google Shape;124;p15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Swift Meeting</a:t>
            </a:r>
            <a:endParaRPr/>
          </a:p>
        </p:txBody>
      </p:sp>
      <p:sp>
        <p:nvSpPr>
          <p:cNvPr id="125" name="Google Shape;125;p15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26" name="Google Shape;126;p1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Providing Classroom Data</a:t>
            </a:r>
            <a:endParaRPr/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❖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Initial efforts involved Vertical Blanking.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❖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Evaluations indicated this format was too complicated for the designated target teacher.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❖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the Internet as a distributor of learning materials was investigated and found satisfactory.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❖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need existed for developing a sound strategy for delivering the information.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08/10/2022</a:t>
            </a:r>
            <a:endParaRPr/>
          </a:p>
        </p:txBody>
      </p:sp>
      <p:sp>
        <p:nvSpPr>
          <p:cNvPr id="133" name="Google Shape;133;p16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Swift Meeting</a:t>
            </a:r>
            <a:endParaRPr/>
          </a:p>
        </p:txBody>
      </p:sp>
      <p:sp>
        <p:nvSpPr>
          <p:cNvPr id="134" name="Google Shape;134;p16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35" name="Google Shape;135;p1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Teaching with the Internet</a:t>
            </a:r>
            <a:endParaRPr/>
          </a:p>
        </p:txBody>
      </p:sp>
      <p:sp>
        <p:nvSpPr>
          <p:cNvPr id="136" name="Google Shape;136;p16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 from the state AERA’s indicated that the focus should be on enabling teachers to present quality science lessons.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leadership within the Professional society (AMS) recognized: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⮚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That they can present science concepts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⮚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That teachers can best determine how to append this material to their lessons.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08/10/2022</a:t>
            </a:r>
            <a:endParaRPr/>
          </a:p>
        </p:txBody>
      </p:sp>
      <p:sp>
        <p:nvSpPr>
          <p:cNvPr id="142" name="Google Shape;142;p17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Swift Meeting</a:t>
            </a:r>
            <a:endParaRPr/>
          </a:p>
        </p:txBody>
      </p:sp>
      <p:sp>
        <p:nvSpPr>
          <p:cNvPr id="143" name="Google Shape;143;p17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44" name="Google Shape;144;p1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DEVELOPING AN EFFECTIVE INSTRUCTIONAL MODEL</a:t>
            </a:r>
            <a:endParaRPr/>
          </a:p>
        </p:txBody>
      </p:sp>
      <p:sp>
        <p:nvSpPr>
          <p:cNvPr id="145" name="Google Shape;145;p17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❖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Teams of  AERA’s and Society members convened to determine the most appropriate model for delivering a teacher education program that would also enhance student learning.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❖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Delivery had to be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“teacher friendly”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Interactive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Employ real time data.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08/10/2022</a:t>
            </a:r>
            <a:endParaRPr/>
          </a:p>
        </p:txBody>
      </p:sp>
      <p:sp>
        <p:nvSpPr>
          <p:cNvPr id="151" name="Google Shape;151;p18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Swift Meeting</a:t>
            </a:r>
            <a:endParaRPr/>
          </a:p>
        </p:txBody>
      </p:sp>
      <p:sp>
        <p:nvSpPr>
          <p:cNvPr id="152" name="Google Shape;152;p18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53" name="Google Shape;153;p1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WEB MODEL</a:t>
            </a:r>
            <a:endParaRPr/>
          </a:p>
        </p:txBody>
      </p:sp>
      <p:sp>
        <p:nvSpPr>
          <p:cNvPr id="154" name="Google Shape;154;p18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The program would provide multiple presentations.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Instructive and supportive Text material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Delivery of real time data and activities using the internet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Availability of data for other activities and for student use via the Internet.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08/10/2022</a:t>
            </a:r>
            <a:endParaRPr/>
          </a:p>
        </p:txBody>
      </p:sp>
      <p:sp>
        <p:nvSpPr>
          <p:cNvPr id="160" name="Google Shape;160;p19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Swift Meeting</a:t>
            </a:r>
            <a:endParaRPr/>
          </a:p>
        </p:txBody>
      </p:sp>
      <p:sp>
        <p:nvSpPr>
          <p:cNvPr id="161" name="Google Shape;161;p19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162" name="Google Shape;162;p19"/>
          <p:cNvPicPr preferRelativeResize="0"/>
          <p:nvPr>
            <p:ph idx="4294967295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274637"/>
            <a:ext cx="8229600" cy="585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08/10/2022</a:t>
            </a:r>
            <a:endParaRPr/>
          </a:p>
        </p:txBody>
      </p:sp>
      <p:sp>
        <p:nvSpPr>
          <p:cNvPr id="168" name="Google Shape;168;p20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Swift Meeting</a:t>
            </a:r>
            <a:endParaRPr/>
          </a:p>
        </p:txBody>
      </p:sp>
      <p:sp>
        <p:nvSpPr>
          <p:cNvPr id="169" name="Google Shape;169;p20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170" name="Google Shape;170;p20"/>
          <p:cNvPicPr preferRelativeResize="0"/>
          <p:nvPr>
            <p:ph idx="4294967295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274637"/>
            <a:ext cx="8229600" cy="585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08/10/2022</a:t>
            </a:r>
            <a:endParaRPr/>
          </a:p>
        </p:txBody>
      </p:sp>
      <p:sp>
        <p:nvSpPr>
          <p:cNvPr id="176" name="Google Shape;176;p21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Swift Meeting</a:t>
            </a:r>
            <a:endParaRPr/>
          </a:p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178" name="Google Shape;178;p21"/>
          <p:cNvPicPr preferRelativeResize="0"/>
          <p:nvPr>
            <p:ph idx="4294967295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274637"/>
            <a:ext cx="8229600" cy="585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08/10/2022</a:t>
            </a:r>
            <a:endParaRPr/>
          </a:p>
        </p:txBody>
      </p:sp>
      <p:sp>
        <p:nvSpPr>
          <p:cNvPr id="184" name="Google Shape;184;p22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Swift Meeting</a:t>
            </a:r>
            <a:endParaRPr/>
          </a:p>
        </p:txBody>
      </p:sp>
      <p:sp>
        <p:nvSpPr>
          <p:cNvPr id="185" name="Google Shape;185;p22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86" name="Google Shape;186;p22"/>
          <p:cNvSpPr txBox="1"/>
          <p:nvPr>
            <p:ph idx="4294967295"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TEXTBOOK</a:t>
            </a:r>
            <a:endParaRPr/>
          </a:p>
        </p:txBody>
      </p:sp>
      <p:sp>
        <p:nvSpPr>
          <p:cNvPr id="187" name="Google Shape;187;p22"/>
          <p:cNvSpPr txBox="1"/>
          <p:nvPr>
            <p:ph idx="4294967295" type="body"/>
          </p:nvPr>
        </p:nvSpPr>
        <p:spPr>
          <a:xfrm>
            <a:off x="457200" y="1600200"/>
            <a:ext cx="4038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A text book was designed to provide the background information required to understand the basic principals governing the topic of weather.</a:t>
            </a:r>
            <a:endParaRPr/>
          </a:p>
        </p:txBody>
      </p:sp>
      <p:pic>
        <p:nvPicPr>
          <p:cNvPr id="188" name="Google Shape;188;p22"/>
          <p:cNvPicPr preferRelativeResize="0"/>
          <p:nvPr>
            <p:ph idx="4294967295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2362" y="1600200"/>
            <a:ext cx="3470275" cy="4525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08/10/2022</a:t>
            </a:r>
            <a:endParaRPr/>
          </a:p>
        </p:txBody>
      </p:sp>
      <p:sp>
        <p:nvSpPr>
          <p:cNvPr id="194" name="Google Shape;194;p23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Swift Meeting</a:t>
            </a:r>
            <a:endParaRPr/>
          </a:p>
        </p:txBody>
      </p:sp>
      <p:sp>
        <p:nvSpPr>
          <p:cNvPr id="195" name="Google Shape;195;p23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96" name="Google Shape;196;p23"/>
          <p:cNvSpPr txBox="1"/>
          <p:nvPr>
            <p:ph idx="4294967295"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ACTIVITIES GUIDE</a:t>
            </a:r>
            <a:endParaRPr/>
          </a:p>
        </p:txBody>
      </p:sp>
      <p:sp>
        <p:nvSpPr>
          <p:cNvPr id="197" name="Google Shape;197;p23"/>
          <p:cNvSpPr txBox="1"/>
          <p:nvPr>
            <p:ph idx="4294967295" type="body"/>
          </p:nvPr>
        </p:nvSpPr>
        <p:spPr>
          <a:xfrm>
            <a:off x="457200" y="1600200"/>
            <a:ext cx="4038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 Interactive inquiry activities were designed to compliment the text.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chapter in the narrative involves the teacher in two major learning activities.</a:t>
            </a:r>
            <a:endParaRPr/>
          </a:p>
        </p:txBody>
      </p:sp>
      <p:pic>
        <p:nvPicPr>
          <p:cNvPr id="198" name="Google Shape;198;p23"/>
          <p:cNvPicPr preferRelativeResize="0"/>
          <p:nvPr>
            <p:ph idx="4294967295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26012" y="1600200"/>
            <a:ext cx="3481387" cy="4525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08/10/2022</a:t>
            </a:r>
            <a:endParaRPr/>
          </a:p>
        </p:txBody>
      </p:sp>
      <p:sp>
        <p:nvSpPr>
          <p:cNvPr id="204" name="Google Shape;204;p24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Swift Meeting</a:t>
            </a:r>
            <a:endParaRPr/>
          </a:p>
        </p:txBody>
      </p:sp>
      <p:sp>
        <p:nvSpPr>
          <p:cNvPr id="205" name="Google Shape;205;p24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206" name="Google Shape;206;p24"/>
          <p:cNvPicPr preferRelativeResize="0"/>
          <p:nvPr>
            <p:ph idx="4294967295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274637"/>
            <a:ext cx="8229600" cy="585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08/10/2022</a:t>
            </a:r>
            <a:endParaRPr/>
          </a:p>
        </p:txBody>
      </p:sp>
      <p:sp>
        <p:nvSpPr>
          <p:cNvPr id="50" name="Google Shape;50;p7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Swift Meeting</a:t>
            </a:r>
            <a:endParaRPr/>
          </a:p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52" name="Google Shape;52;p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b="0" i="0" lang="en-US" sz="4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Rational</a:t>
            </a:r>
            <a:br>
              <a:rPr b="0" i="0" lang="en-US" sz="4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To improve science education at the pre- college level by focusing on a discipline that is of interest to all students: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r>
              <a:rPr b="0" i="0" lang="en-US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WEATHER</a:t>
            </a: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…..</a:t>
            </a:r>
            <a:endParaRPr/>
          </a:p>
          <a:p>
            <a:pPr indent="-342900" lvl="0" marL="34290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F0066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Or …. maybe</a:t>
            </a:r>
            <a:endParaRPr/>
          </a:p>
          <a:p>
            <a:pPr indent="-342900" lvl="0" marL="34290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F0066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ASTRONOMY?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08/10/2022</a:t>
            </a:r>
            <a:endParaRPr/>
          </a:p>
        </p:txBody>
      </p:sp>
      <p:sp>
        <p:nvSpPr>
          <p:cNvPr id="212" name="Google Shape;212;p25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Swift Meeting</a:t>
            </a:r>
            <a:endParaRPr/>
          </a:p>
        </p:txBody>
      </p:sp>
      <p:sp>
        <p:nvSpPr>
          <p:cNvPr id="213" name="Google Shape;213;p25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214" name="Google Shape;214;p25"/>
          <p:cNvPicPr preferRelativeResize="0"/>
          <p:nvPr>
            <p:ph idx="4294967295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274637"/>
            <a:ext cx="8229600" cy="585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08/10/2022</a:t>
            </a:r>
            <a:endParaRPr/>
          </a:p>
        </p:txBody>
      </p:sp>
      <p:sp>
        <p:nvSpPr>
          <p:cNvPr id="220" name="Google Shape;220;p26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Swift Meeting</a:t>
            </a:r>
            <a:endParaRPr/>
          </a:p>
        </p:txBody>
      </p:sp>
      <p:sp>
        <p:nvSpPr>
          <p:cNvPr id="221" name="Google Shape;221;p26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222" name="Google Shape;222;p2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INSTRUCTIONAL MODEL</a:t>
            </a:r>
            <a:endParaRPr/>
          </a:p>
        </p:txBody>
      </p:sp>
      <p:sp>
        <p:nvSpPr>
          <p:cNvPr id="223" name="Google Shape;223;p26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❖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Local Implementation Teams (LIT’s) coordinate delivery of the course.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❖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team consists of an AERA and two professional members of the Meteorology community. (Professors, NWS, Private)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❖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trained AERA is the team leader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❖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LIT members work collegially with each other and course participants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08/10/2022</a:t>
            </a:r>
            <a:endParaRPr/>
          </a:p>
        </p:txBody>
      </p:sp>
      <p:sp>
        <p:nvSpPr>
          <p:cNvPr id="229" name="Google Shape;229;p27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Swift Meeting</a:t>
            </a:r>
            <a:endParaRPr/>
          </a:p>
        </p:txBody>
      </p:sp>
      <p:sp>
        <p:nvSpPr>
          <p:cNvPr id="230" name="Google Shape;230;p27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231" name="Google Shape;231;p2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LIT’s RESPONSIBILITIES</a:t>
            </a:r>
            <a:endParaRPr/>
          </a:p>
        </p:txBody>
      </p:sp>
      <p:sp>
        <p:nvSpPr>
          <p:cNvPr id="232" name="Google Shape;232;p27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❖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Recruitment and selection of course participants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❖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 as mentors to specific participants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❖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Provide timely review, evaluation, and support for completed assignments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❖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Coordinate with other LIT members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❖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Assess and evaluate overall progress of participants and recommend final grade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08/10/2022</a:t>
            </a:r>
            <a:endParaRPr/>
          </a:p>
        </p:txBody>
      </p:sp>
      <p:sp>
        <p:nvSpPr>
          <p:cNvPr id="238" name="Google Shape;238;p28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Swift Meeting</a:t>
            </a:r>
            <a:endParaRPr/>
          </a:p>
        </p:txBody>
      </p:sp>
      <p:sp>
        <p:nvSpPr>
          <p:cNvPr id="239" name="Google Shape;239;p28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240" name="Google Shape;240;p2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ROLE OF THE INTERNET</a:t>
            </a:r>
            <a:endParaRPr/>
          </a:p>
        </p:txBody>
      </p:sp>
      <p:sp>
        <p:nvSpPr>
          <p:cNvPr id="241" name="Google Shape;241;p28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❖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Deliver the weekly “real time” learning activities.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❖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Provide interesting information about daily events that pertain to the course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❖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Provide data sets that can be used by current and former participants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❖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Provide easy access to images and data in a user friendly manner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❖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Provide information for future participation.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08/10/2022</a:t>
            </a:r>
            <a:endParaRPr/>
          </a:p>
        </p:txBody>
      </p:sp>
      <p:sp>
        <p:nvSpPr>
          <p:cNvPr id="247" name="Google Shape;247;p29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Swift Meeting</a:t>
            </a:r>
            <a:endParaRPr/>
          </a:p>
        </p:txBody>
      </p:sp>
      <p:sp>
        <p:nvSpPr>
          <p:cNvPr id="248" name="Google Shape;248;p29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249" name="Google Shape;249;p2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ROLE OF THE PARTICIPANT</a:t>
            </a:r>
            <a:endParaRPr/>
          </a:p>
        </p:txBody>
      </p:sp>
      <p:sp>
        <p:nvSpPr>
          <p:cNvPr id="250" name="Google Shape;250;p29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❖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Attend scheduled course meetings (3)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❖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 the web site several times per week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❖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Successfully complete two learning activities each week. (electronically deliver completed activities to LIT)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❖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Interact weekly with LIT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❖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Cite in-class use of materials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❖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 plans for being a resource teacher.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08/10/2022</a:t>
            </a:r>
            <a:endParaRPr/>
          </a:p>
        </p:txBody>
      </p:sp>
      <p:sp>
        <p:nvSpPr>
          <p:cNvPr id="256" name="Google Shape;256;p30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Swift Meeting</a:t>
            </a:r>
            <a:endParaRPr/>
          </a:p>
        </p:txBody>
      </p:sp>
      <p:sp>
        <p:nvSpPr>
          <p:cNvPr id="257" name="Google Shape;257;p30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258" name="Google Shape;258;p3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PARTICIPANT EVALUATION</a:t>
            </a:r>
            <a:endParaRPr/>
          </a:p>
        </p:txBody>
      </p:sp>
      <p:sp>
        <p:nvSpPr>
          <p:cNvPr id="259" name="Google Shape;259;p30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❖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 allows teachers to participate in a course of study in a low stress, self paced environment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❖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 provides access for accredited study (3 graduate credits)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❖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LIT model is friendly, supportive, and provides access to professional assistance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❖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Material is adaptable to classroom use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08/10/2022</a:t>
            </a:r>
            <a:endParaRPr/>
          </a:p>
        </p:txBody>
      </p:sp>
      <p:sp>
        <p:nvSpPr>
          <p:cNvPr id="265" name="Google Shape;265;p31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Swift Meeting</a:t>
            </a:r>
            <a:endParaRPr/>
          </a:p>
        </p:txBody>
      </p:sp>
      <p:sp>
        <p:nvSpPr>
          <p:cNvPr id="266" name="Google Shape;266;p31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267" name="Google Shape;267;p3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Effectiveness</a:t>
            </a:r>
            <a:endParaRPr/>
          </a:p>
        </p:txBody>
      </p:sp>
      <p:sp>
        <p:nvSpPr>
          <p:cNvPr id="268" name="Google Shape;268;p31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❖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Approximately 8,000 teachers have participated in this program for 3 graduate credits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❖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 100,000 students have benefited from teacher enhancement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❖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second program was funded by NSF to study Water in the Earth System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❖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third program is currently being field tested concerning physical oceanography.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08/10/2022</a:t>
            </a:r>
            <a:endParaRPr/>
          </a:p>
        </p:txBody>
      </p:sp>
      <p:sp>
        <p:nvSpPr>
          <p:cNvPr id="274" name="Google Shape;274;p32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Swift Meeting</a:t>
            </a:r>
            <a:endParaRPr/>
          </a:p>
        </p:txBody>
      </p:sp>
      <p:sp>
        <p:nvSpPr>
          <p:cNvPr id="275" name="Google Shape;275;p32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276" name="Google Shape;276;p32"/>
          <p:cNvPicPr preferRelativeResize="0"/>
          <p:nvPr>
            <p:ph idx="4294967295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274637"/>
            <a:ext cx="8229600" cy="585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08/10/2022</a:t>
            </a:r>
            <a:endParaRPr/>
          </a:p>
        </p:txBody>
      </p:sp>
      <p:sp>
        <p:nvSpPr>
          <p:cNvPr id="282" name="Google Shape;282;p33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Swift Meeting</a:t>
            </a:r>
            <a:endParaRPr/>
          </a:p>
        </p:txBody>
      </p:sp>
      <p:sp>
        <p:nvSpPr>
          <p:cNvPr id="283" name="Google Shape;283;p33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284" name="Google Shape;284;p33"/>
          <p:cNvPicPr preferRelativeResize="0"/>
          <p:nvPr>
            <p:ph idx="4294967295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274637"/>
            <a:ext cx="8229600" cy="585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08/10/2022</a:t>
            </a:r>
            <a:endParaRPr/>
          </a:p>
        </p:txBody>
      </p:sp>
      <p:sp>
        <p:nvSpPr>
          <p:cNvPr id="290" name="Google Shape;290;p34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Swift Meeting</a:t>
            </a:r>
            <a:endParaRPr/>
          </a:p>
        </p:txBody>
      </p:sp>
      <p:sp>
        <p:nvSpPr>
          <p:cNvPr id="291" name="Google Shape;291;p34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292" name="Google Shape;292;p34"/>
          <p:cNvPicPr preferRelativeResize="0"/>
          <p:nvPr>
            <p:ph idx="4294967295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274637"/>
            <a:ext cx="8229600" cy="585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08/10/2022</a:t>
            </a:r>
            <a:endParaRPr/>
          </a:p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Swift Meeting</a:t>
            </a:r>
            <a:endParaRPr/>
          </a:p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61" name="Google Shape;61;p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b="0" i="0" lang="en-US" sz="4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BIRTH OF AN IDEA</a:t>
            </a:r>
            <a:br>
              <a:rPr b="0" i="0" lang="en-US" sz="4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62" name="Google Shape;62;p8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order of formation was the establishment of AERA teams representing every state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Summer workshops were designed and initiated to indoctrinate the AERA in the expectations of the AMS education outreach program.  Each workshop afforded the teachers a chance to interact, share ideas, and establish lines of supportive communication. </a:t>
            </a:r>
            <a:endParaRPr/>
          </a:p>
          <a:p>
            <a:pPr indent="-1651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5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08/10/2022</a:t>
            </a:r>
            <a:endParaRPr/>
          </a:p>
        </p:txBody>
      </p:sp>
      <p:sp>
        <p:nvSpPr>
          <p:cNvPr id="298" name="Google Shape;298;p35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Swift Meeting</a:t>
            </a:r>
            <a:endParaRPr/>
          </a:p>
        </p:txBody>
      </p:sp>
      <p:sp>
        <p:nvSpPr>
          <p:cNvPr id="299" name="Google Shape;299;p35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300" name="Google Shape;300;p3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POTENTIAL FOR ASTRONOMY</a:t>
            </a:r>
            <a:endParaRPr/>
          </a:p>
        </p:txBody>
      </p:sp>
      <p:sp>
        <p:nvSpPr>
          <p:cNvPr id="301" name="Google Shape;301;p35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⮚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already exist study modules designed for GLAST and Swift that parallel the early work of the AMS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⮚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is a need to prepare pre-college teachers to present science concepts inherent in Astronomy that are consistent with the National Standards and emphasize physical sciences and math skills.</a:t>
            </a:r>
            <a:endParaRPr/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6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08/10/2022</a:t>
            </a:r>
            <a:endParaRPr/>
          </a:p>
        </p:txBody>
      </p:sp>
      <p:sp>
        <p:nvSpPr>
          <p:cNvPr id="307" name="Google Shape;307;p36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Swift Meeting</a:t>
            </a:r>
            <a:endParaRPr/>
          </a:p>
        </p:txBody>
      </p:sp>
      <p:sp>
        <p:nvSpPr>
          <p:cNvPr id="308" name="Google Shape;308;p36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309" name="Google Shape;309;p3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SCIENCE EDUCATION NEEDS</a:t>
            </a:r>
            <a:endParaRPr/>
          </a:p>
        </p:txBody>
      </p:sp>
      <p:sp>
        <p:nvSpPr>
          <p:cNvPr id="310" name="Google Shape;310;p36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⮚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 professional development schools for teachers have increased required science education credits at the expense of content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⮚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Young Science teachers lack the depth of science preparation required for today’s curriculums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⮚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Young practicing teachers in most rural areas and regions distant from a college experience difficulty earning meaningful science credits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⮚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Few colleges and universities offer physical science courses during the summer months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7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08/10/2022</a:t>
            </a:r>
            <a:endParaRPr/>
          </a:p>
        </p:txBody>
      </p:sp>
      <p:sp>
        <p:nvSpPr>
          <p:cNvPr id="316" name="Google Shape;316;p37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Swift Meeting</a:t>
            </a:r>
            <a:endParaRPr/>
          </a:p>
        </p:txBody>
      </p:sp>
      <p:sp>
        <p:nvSpPr>
          <p:cNvPr id="317" name="Google Shape;317;p37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318" name="Google Shape;318;p3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WHY THE INTERNET MODEL WORKS</a:t>
            </a:r>
            <a:endParaRPr/>
          </a:p>
        </p:txBody>
      </p:sp>
      <p:sp>
        <p:nvSpPr>
          <p:cNvPr id="319" name="Google Shape;319;p37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⮚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Teachers can complete the course during the academic  year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⮚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 spent traveling can be more efficiently applied to independent study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⮚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Teachers are encouraged to enroll in programs with a buddy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⮚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Teachers appreciate the opportunity to complete their studies on personal timelines (averages 3-4 hours per week)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08/10/2022</a:t>
            </a:r>
            <a:endParaRPr/>
          </a:p>
        </p:txBody>
      </p:sp>
      <p:sp>
        <p:nvSpPr>
          <p:cNvPr id="325" name="Google Shape;325;p38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Swift Meeting</a:t>
            </a:r>
            <a:endParaRPr/>
          </a:p>
        </p:txBody>
      </p:sp>
      <p:sp>
        <p:nvSpPr>
          <p:cNvPr id="326" name="Google Shape;326;p38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327" name="Google Shape;327;p3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WHY THE AMS MODEL WORKS</a:t>
            </a:r>
            <a:endParaRPr/>
          </a:p>
        </p:txBody>
      </p:sp>
      <p:sp>
        <p:nvSpPr>
          <p:cNvPr id="328" name="Google Shape;328;p38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⮚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program was designed to work with the internet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⮚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Teachers enjoy the framework of Collegially of the learning process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⮚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Narrative material was efficiently designed to fit into the course of study 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⮚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Inquiry activities were designed to complement the narrative instruction and lend themselves to classroom use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9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08/10/2022</a:t>
            </a:r>
            <a:endParaRPr/>
          </a:p>
        </p:txBody>
      </p:sp>
      <p:sp>
        <p:nvSpPr>
          <p:cNvPr id="334" name="Google Shape;334;p39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Swift Meeting</a:t>
            </a:r>
            <a:endParaRPr/>
          </a:p>
        </p:txBody>
      </p:sp>
      <p:sp>
        <p:nvSpPr>
          <p:cNvPr id="335" name="Google Shape;335;p39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336" name="Google Shape;336;p39"/>
          <p:cNvSpPr txBox="1"/>
          <p:nvPr>
            <p:ph idx="1" type="body"/>
          </p:nvPr>
        </p:nvSpPr>
        <p:spPr>
          <a:xfrm>
            <a:off x="457200" y="838200"/>
            <a:ext cx="8229600" cy="5287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⮚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Emphasis is on application of the instructional material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⮚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Evaluation focuses on the understanding of the applied concepts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⮚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Course evaluation relies heavily on completion of the material and LIT interaction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⮚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Extraneous education papers are avoided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08/10/2022</a:t>
            </a:r>
            <a:endParaRPr/>
          </a:p>
        </p:txBody>
      </p:sp>
      <p:sp>
        <p:nvSpPr>
          <p:cNvPr id="342" name="Google Shape;342;p40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Swift Meeting</a:t>
            </a:r>
            <a:endParaRPr/>
          </a:p>
        </p:txBody>
      </p:sp>
      <p:sp>
        <p:nvSpPr>
          <p:cNvPr id="343" name="Google Shape;343;p40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344" name="Google Shape;344;p4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/>
          </a:p>
        </p:txBody>
      </p:sp>
      <p:sp>
        <p:nvSpPr>
          <p:cNvPr id="345" name="Google Shape;345;p40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⮚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AMS distant learning projects under the support of the NSF were able to design unique and functional Internet delivered courses of study.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⮚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These programs are designed for teachers and administered by teachers responsible to the standards of a professional society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⮚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Professional Societies and Government agencies have recognized and supported these programs.</a:t>
            </a:r>
            <a:endParaRPr/>
          </a:p>
          <a:p>
            <a:pPr indent="-1651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1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08/10/2022</a:t>
            </a:r>
            <a:endParaRPr/>
          </a:p>
        </p:txBody>
      </p:sp>
      <p:sp>
        <p:nvSpPr>
          <p:cNvPr id="352" name="Google Shape;352;p41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Swift Meeting</a:t>
            </a:r>
            <a:endParaRPr/>
          </a:p>
        </p:txBody>
      </p:sp>
      <p:sp>
        <p:nvSpPr>
          <p:cNvPr id="353" name="Google Shape;353;p41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354" name="Google Shape;354;p41"/>
          <p:cNvSpPr txBox="1"/>
          <p:nvPr>
            <p:ph type="title"/>
          </p:nvPr>
        </p:nvSpPr>
        <p:spPr>
          <a:xfrm>
            <a:off x="457200" y="274637"/>
            <a:ext cx="8229600" cy="411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Summary 	Continued</a:t>
            </a:r>
            <a:endParaRPr/>
          </a:p>
        </p:txBody>
      </p:sp>
      <p:sp>
        <p:nvSpPr>
          <p:cNvPr id="355" name="Google Shape;355;p41"/>
          <p:cNvSpPr txBox="1"/>
          <p:nvPr>
            <p:ph idx="4294967295" type="body"/>
          </p:nvPr>
        </p:nvSpPr>
        <p:spPr>
          <a:xfrm>
            <a:off x="457200" y="1066800"/>
            <a:ext cx="8229600" cy="5059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⮚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Teachers earn college credit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⮚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Participating Teachers are encouraged and trained to function as resource agents for their state and community.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⮚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Future lead teachers in the earth and physical sciences are identified and nurtured.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⮚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courses are designed for teachers at all pre-college levels. 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⮚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date AMS notes that the graduates are equally divided between elementary, middle school and high school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08/10/2022</a:t>
            </a:r>
            <a:endParaRPr/>
          </a:p>
        </p:txBody>
      </p:sp>
      <p:sp>
        <p:nvSpPr>
          <p:cNvPr id="68" name="Google Shape;68;p9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Swift Meeting</a:t>
            </a:r>
            <a:endParaRPr/>
          </a:p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70" name="Google Shape;70;p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SUMMER OBJECTIVES</a:t>
            </a:r>
            <a:endParaRPr/>
          </a:p>
        </p:txBody>
      </p:sp>
      <p:sp>
        <p:nvSpPr>
          <p:cNvPr id="71" name="Google Shape;71;p9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AutoNum type="arabicPeriod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summer session included a series of presentations of “learning material” for AERAS. 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AutoNum type="arabicPeriod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Specific focus was on topics that would support teachers presenting new learning modules in workshops for the coming year.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08/10/2022</a:t>
            </a:r>
            <a:endParaRPr/>
          </a:p>
        </p:txBody>
      </p:sp>
      <p:sp>
        <p:nvSpPr>
          <p:cNvPr id="77" name="Google Shape;77;p10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Swift Meeting</a:t>
            </a:r>
            <a:endParaRPr/>
          </a:p>
        </p:txBody>
      </p:sp>
      <p:sp>
        <p:nvSpPr>
          <p:cNvPr id="78" name="Google Shape;78;p10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79" name="Google Shape;79;p1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b="0" i="0" lang="en-US" sz="4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DEVELOPING INSTRUCTIONAL MATERIALS</a:t>
            </a:r>
            <a:endParaRPr/>
          </a:p>
        </p:txBody>
      </p:sp>
      <p:sp>
        <p:nvSpPr>
          <p:cNvPr id="80" name="Google Shape;80;p10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The highest order of business for the AERA’s and AMS personal was to develop a minimum of two new learning modules per year.  These modules were independently “packaged” so that a single concept could be presented at a workshop or conference meeting.</a:t>
            </a:r>
            <a:endParaRPr/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08/10/2022</a:t>
            </a:r>
            <a:endParaRPr/>
          </a:p>
        </p:txBody>
      </p:sp>
      <p:sp>
        <p:nvSpPr>
          <p:cNvPr id="86" name="Google Shape;86;p11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Swift Meeting</a:t>
            </a:r>
            <a:endParaRPr/>
          </a:p>
        </p:txBody>
      </p:sp>
      <p:sp>
        <p:nvSpPr>
          <p:cNvPr id="87" name="Google Shape;87;p11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88" name="Google Shape;88;p11"/>
          <p:cNvSpPr txBox="1"/>
          <p:nvPr>
            <p:ph idx="4294967295"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b="0" i="0" lang="en-US" sz="4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Sample Single Concept Modules</a:t>
            </a:r>
            <a:endParaRPr/>
          </a:p>
        </p:txBody>
      </p:sp>
      <p:pic>
        <p:nvPicPr>
          <p:cNvPr id="89" name="Google Shape;89;p11"/>
          <p:cNvPicPr preferRelativeResize="0"/>
          <p:nvPr>
            <p:ph idx="4294967295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4850" y="1600200"/>
            <a:ext cx="3543300" cy="4525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1"/>
          <p:cNvPicPr preferRelativeResize="0"/>
          <p:nvPr>
            <p:ph idx="4294967295" type="body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33950" y="1600200"/>
            <a:ext cx="3467100" cy="4525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2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08/10/2022</a:t>
            </a:r>
            <a:endParaRPr/>
          </a:p>
        </p:txBody>
      </p:sp>
      <p:sp>
        <p:nvSpPr>
          <p:cNvPr id="96" name="Google Shape;96;p12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Swift Meeting</a:t>
            </a:r>
            <a:endParaRPr/>
          </a:p>
        </p:txBody>
      </p:sp>
      <p:sp>
        <p:nvSpPr>
          <p:cNvPr id="97" name="Google Shape;97;p12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98" name="Google Shape;98;p1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AMS AERA Action</a:t>
            </a:r>
            <a:endParaRPr/>
          </a:p>
        </p:txBody>
      </p:sp>
      <p:sp>
        <p:nvSpPr>
          <p:cNvPr id="99" name="Google Shape;99;p12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❖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a period of about five years, the AERA network conducted numerous workshops at state and national conferences and many focused on smaller outreach efforts to rural districts.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❖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Learning materials were discussed and distributed for evaluation at these workshops.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08/10/2022</a:t>
            </a:r>
            <a:endParaRPr/>
          </a:p>
        </p:txBody>
      </p:sp>
      <p:sp>
        <p:nvSpPr>
          <p:cNvPr id="105" name="Google Shape;105;p13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Swift Meeting</a:t>
            </a:r>
            <a:endParaRPr/>
          </a:p>
        </p:txBody>
      </p:sp>
      <p:sp>
        <p:nvSpPr>
          <p:cNvPr id="106" name="Google Shape;106;p13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07" name="Google Shape;107;p13"/>
          <p:cNvSpPr txBox="1"/>
          <p:nvPr>
            <p:ph idx="4294967295"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 CONDENSED GUIDE</a:t>
            </a:r>
            <a:endParaRPr/>
          </a:p>
        </p:txBody>
      </p:sp>
      <p:sp>
        <p:nvSpPr>
          <p:cNvPr id="108" name="Google Shape;108;p13"/>
          <p:cNvSpPr txBox="1"/>
          <p:nvPr>
            <p:ph idx="4294967295" type="body"/>
          </p:nvPr>
        </p:nvSpPr>
        <p:spPr>
          <a:xfrm>
            <a:off x="457200" y="1600200"/>
            <a:ext cx="4038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Over time, a more detailed multiple guide was designed for workshops having 4 individual activities</a:t>
            </a:r>
            <a:endParaRPr/>
          </a:p>
          <a:p>
            <a:pPr indent="-1651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13"/>
          <p:cNvPicPr preferRelativeResize="0"/>
          <p:nvPr>
            <p:ph idx="4294967295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8237" y="1600200"/>
            <a:ext cx="3436937" cy="4525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08/10/2022</a:t>
            </a:r>
            <a:endParaRPr/>
          </a:p>
        </p:txBody>
      </p:sp>
      <p:sp>
        <p:nvSpPr>
          <p:cNvPr id="115" name="Google Shape;115;p14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Swift Meeting</a:t>
            </a:r>
            <a:endParaRPr/>
          </a:p>
        </p:txBody>
      </p:sp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Real Time Science</a:t>
            </a:r>
            <a:endParaRPr/>
          </a:p>
        </p:txBody>
      </p:sp>
      <p:sp>
        <p:nvSpPr>
          <p:cNvPr id="118" name="Google Shape;118;p14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❖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AMS AERA initiative grew from numerous programs designed to bring real time weather to the classroom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❖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prepared instructional guides were designed to incorporate real time events and data.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❖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Prior to the popularity of the Internet and its ease of operation, efforts were initiated to provide teachers with real data.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Default Design">
  <a:themeElements>
    <a:clrScheme name="Default Design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BBE0E3"/>
      </a:accent4>
      <a:accent5>
        <a:srgbClr val="333399"/>
      </a:accent5>
      <a:accent6>
        <a:srgbClr val="FFFFFF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